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Inter"/>
      <p:regular r:id="rId18"/>
      <p:bold r:id="rId19"/>
      <p:italic r:id="rId20"/>
      <p:boldItalic r:id="rId21"/>
    </p:embeddedFont>
    <p:embeddedFont>
      <p:font typeface="Urbanis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italic.fntdata"/><Relationship Id="rId22" Type="http://schemas.openxmlformats.org/officeDocument/2006/relationships/font" Target="fonts/Urbanist-regular.fntdata"/><Relationship Id="rId21" Type="http://schemas.openxmlformats.org/officeDocument/2006/relationships/font" Target="fonts/Inter-boldItalic.fntdata"/><Relationship Id="rId24" Type="http://schemas.openxmlformats.org/officeDocument/2006/relationships/font" Target="fonts/Urbanist-italic.fntdata"/><Relationship Id="rId23" Type="http://schemas.openxmlformats.org/officeDocument/2006/relationships/font" Target="fonts/Urbanis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Urbanis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Inter-bold.fntdata"/><Relationship Id="rId18" Type="http://schemas.openxmlformats.org/officeDocument/2006/relationships/font" Target="fonts/Inter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92c0e8a346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92c0e8a346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6" Type="http://schemas.openxmlformats.org/officeDocument/2006/relationships/image" Target="../media/image7.png"/><Relationship Id="rId7" Type="http://schemas.openxmlformats.org/officeDocument/2006/relationships/image" Target="../media/image14.png"/><Relationship Id="rId8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16.png"/><Relationship Id="rId5" Type="http://schemas.openxmlformats.org/officeDocument/2006/relationships/image" Target="../media/image22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Relationship Id="rId8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2291655"/>
            <a:ext cx="11601450" cy="942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GDPR &amp; </a:t>
            </a:r>
            <a:r>
              <a:rPr b="1" i="0" lang="en-US" sz="67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Autorské právo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3501330"/>
            <a:ext cx="11049000" cy="18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Osobní údaje, copyright a jak se v tom neztratit.</a:t>
            </a:r>
            <a:endParaRPr b="0" i="0" sz="2100" u="none" cap="none" strike="noStrike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Ing. Jiří Šilhán</a:t>
            </a:r>
            <a:endParaRPr sz="21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571500" y="4118520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Průvodce pro studenty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2" name="Google Shape;21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2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Škola vs. Internet</a:t>
            </a:r>
            <a:endParaRPr/>
          </a:p>
        </p:txBody>
      </p:sp>
      <p:sp>
        <p:nvSpPr>
          <p:cNvPr id="214" name="Google Shape;214;p22"/>
          <p:cNvSpPr/>
          <p:nvPr/>
        </p:nvSpPr>
        <p:spPr>
          <a:xfrm>
            <a:off x="571500" y="571500"/>
            <a:ext cx="57150" cy="50289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2"/>
          <p:cNvSpPr/>
          <p:nvPr/>
        </p:nvSpPr>
        <p:spPr>
          <a:xfrm>
            <a:off x="762000" y="2318593"/>
            <a:ext cx="10858500" cy="1051321"/>
          </a:xfrm>
          <a:prstGeom prst="roundRect">
            <a:avLst>
              <a:gd fmla="val 724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2"/>
          <p:cNvSpPr txBox="1"/>
          <p:nvPr/>
        </p:nvSpPr>
        <p:spPr>
          <a:xfrm>
            <a:off x="1333500" y="2509093"/>
            <a:ext cx="10096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Školní licence:</a:t>
            </a:r>
            <a:r>
              <a:rPr b="0" i="0" lang="en-US" sz="16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Pro výuku (referát ve třídě) můžeš použít cizí díla bez souhlasu autora, pokud je to pro vzdělávací účel a nevyděláváš na tom.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7" name="Google Shape;217;p22"/>
          <p:cNvSpPr/>
          <p:nvPr/>
        </p:nvSpPr>
        <p:spPr>
          <a:xfrm>
            <a:off x="762000" y="2318593"/>
            <a:ext cx="38100" cy="1051321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2"/>
          <p:cNvSpPr/>
          <p:nvPr/>
        </p:nvSpPr>
        <p:spPr>
          <a:xfrm>
            <a:off x="762000" y="3512790"/>
            <a:ext cx="10858500" cy="716160"/>
          </a:xfrm>
          <a:prstGeom prst="roundRect">
            <a:avLst>
              <a:gd fmla="val 1064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2"/>
          <p:cNvSpPr txBox="1"/>
          <p:nvPr/>
        </p:nvSpPr>
        <p:spPr>
          <a:xfrm>
            <a:off x="1333500" y="3703290"/>
            <a:ext cx="100965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Citace jsou nutnost:</a:t>
            </a:r>
            <a:r>
              <a:rPr b="0" i="0" lang="en-US" sz="16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Vždy musíš uvést, odkud jsi čerpal/a. Jinak je to plagiátorství (krádež myšlenek).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0" name="Google Shape;220;p22"/>
          <p:cNvSpPr/>
          <p:nvPr/>
        </p:nvSpPr>
        <p:spPr>
          <a:xfrm>
            <a:off x="762000" y="3512790"/>
            <a:ext cx="38100" cy="7161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2"/>
          <p:cNvSpPr/>
          <p:nvPr/>
        </p:nvSpPr>
        <p:spPr>
          <a:xfrm>
            <a:off x="762000" y="4371826"/>
            <a:ext cx="10858500" cy="1051321"/>
          </a:xfrm>
          <a:prstGeom prst="roundRect">
            <a:avLst>
              <a:gd fmla="val 724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2"/>
          <p:cNvSpPr txBox="1"/>
          <p:nvPr/>
        </p:nvSpPr>
        <p:spPr>
          <a:xfrm>
            <a:off x="1333500" y="4562326"/>
            <a:ext cx="10096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Pozor na veřejné sdílení:</a:t>
            </a:r>
            <a:r>
              <a:rPr b="0" i="0" lang="en-US" sz="16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Prezentaci s cizími obrázky můžeš ukázat ve třídě, ale nesmíš ji jen tak nahrát na školní web nebo Facebook. Tam už školní výjimka neplatí.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3" name="Google Shape;223;p22"/>
          <p:cNvSpPr/>
          <p:nvPr/>
        </p:nvSpPr>
        <p:spPr>
          <a:xfrm>
            <a:off x="762000" y="4371826"/>
            <a:ext cx="38100" cy="1051321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4" name="Google Shape;22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" y="2528143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5" name="Google Shape;22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" y="372234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6" name="Google Shape;22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" y="4581376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1" name="Google Shape;23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2" name="Google Shape;23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66019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3"/>
          <p:cNvSpPr txBox="1"/>
          <p:nvPr/>
        </p:nvSpPr>
        <p:spPr>
          <a:xfrm>
            <a:off x="762000" y="535037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Příklady z praxe</a:t>
            </a:r>
            <a:endParaRPr/>
          </a:p>
        </p:txBody>
      </p:sp>
      <p:sp>
        <p:nvSpPr>
          <p:cNvPr id="234" name="Google Shape;234;p23"/>
          <p:cNvSpPr/>
          <p:nvPr/>
        </p:nvSpPr>
        <p:spPr>
          <a:xfrm>
            <a:off x="571500" y="535037"/>
            <a:ext cx="57150" cy="50289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3"/>
          <p:cNvSpPr txBox="1"/>
          <p:nvPr/>
        </p:nvSpPr>
        <p:spPr>
          <a:xfrm>
            <a:off x="571500" y="1628477"/>
            <a:ext cx="52387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Scénář A: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Stáhneš fotku z Google Images a dáš ji na svůj Instagram.</a:t>
            </a:r>
            <a:endParaRPr/>
          </a:p>
        </p:txBody>
      </p:sp>
      <p:sp>
        <p:nvSpPr>
          <p:cNvPr id="236" name="Google Shape;236;p23"/>
          <p:cNvSpPr txBox="1"/>
          <p:nvPr/>
        </p:nvSpPr>
        <p:spPr>
          <a:xfrm>
            <a:off x="571500" y="2508349"/>
            <a:ext cx="52387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472B6"/>
                </a:solidFill>
                <a:latin typeface="Inter"/>
                <a:ea typeface="Inter"/>
                <a:cs typeface="Inter"/>
                <a:sym typeface="Inter"/>
              </a:rPr>
              <a:t>→ Špatně. Porušuješ práva autora fotky.</a:t>
            </a:r>
            <a:endParaRPr/>
          </a:p>
        </p:txBody>
      </p:sp>
      <p:sp>
        <p:nvSpPr>
          <p:cNvPr id="237" name="Google Shape;237;p23"/>
          <p:cNvSpPr txBox="1"/>
          <p:nvPr/>
        </p:nvSpPr>
        <p:spPr>
          <a:xfrm>
            <a:off x="571500" y="3129260"/>
            <a:ext cx="52387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Scénář B: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Použiješ fotku z fotobanky (např. Unsplash, Pixabay) nebo vlastní tvorbu.</a:t>
            </a:r>
            <a:endParaRPr/>
          </a:p>
        </p:txBody>
      </p:sp>
      <p:sp>
        <p:nvSpPr>
          <p:cNvPr id="238" name="Google Shape;238;p23"/>
          <p:cNvSpPr txBox="1"/>
          <p:nvPr/>
        </p:nvSpPr>
        <p:spPr>
          <a:xfrm>
            <a:off x="571500" y="4009132"/>
            <a:ext cx="52387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ADE80"/>
                </a:solidFill>
                <a:latin typeface="Inter"/>
                <a:ea typeface="Inter"/>
                <a:cs typeface="Inter"/>
                <a:sym typeface="Inter"/>
              </a:rPr>
              <a:t>→ Správně. Tyto zdroje jsou bezpečné.</a:t>
            </a:r>
            <a:endParaRPr/>
          </a:p>
        </p:txBody>
      </p:sp>
      <p:sp>
        <p:nvSpPr>
          <p:cNvPr id="239" name="Google Shape;239;p23"/>
          <p:cNvSpPr txBox="1"/>
          <p:nvPr/>
        </p:nvSpPr>
        <p:spPr>
          <a:xfrm>
            <a:off x="571500" y="4630042"/>
            <a:ext cx="52387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Scénář C: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Použiješ 10 vteřin cizí písničky ve svém YouTube videu.</a:t>
            </a:r>
            <a:endParaRPr/>
          </a:p>
        </p:txBody>
      </p:sp>
      <p:sp>
        <p:nvSpPr>
          <p:cNvPr id="240" name="Google Shape;240;p23"/>
          <p:cNvSpPr txBox="1"/>
          <p:nvPr/>
        </p:nvSpPr>
        <p:spPr>
          <a:xfrm>
            <a:off x="571500" y="5509914"/>
            <a:ext cx="52387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472B6"/>
                </a:solidFill>
                <a:latin typeface="Inter"/>
                <a:ea typeface="Inter"/>
                <a:cs typeface="Inter"/>
                <a:sym typeface="Inter"/>
              </a:rPr>
              <a:t>→ Riskantní. Algoritmy to poznají a video mohou zablokovat.</a:t>
            </a:r>
            <a:endParaRPr/>
          </a:p>
        </p:txBody>
      </p:sp>
      <p:pic>
        <p:nvPicPr>
          <p:cNvPr descr="image.png" id="241" name="Google Shape;24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66019"/>
            <a:ext cx="523875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6" name="Google Shape;24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/>
          <p:nvPr/>
        </p:nvSpPr>
        <p:spPr>
          <a:xfrm>
            <a:off x="295275" y="2347019"/>
            <a:ext cx="11601450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Otázky?</a:t>
            </a:r>
            <a:endParaRPr/>
          </a:p>
        </p:txBody>
      </p:sp>
      <p:sp>
        <p:nvSpPr>
          <p:cNvPr id="248" name="Google Shape;248;p24"/>
          <p:cNvSpPr txBox="1"/>
          <p:nvPr/>
        </p:nvSpPr>
        <p:spPr>
          <a:xfrm>
            <a:off x="571500" y="3604319"/>
            <a:ext cx="11049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Díky za pozornost!</a:t>
            </a:r>
            <a:endParaRPr/>
          </a:p>
        </p:txBody>
      </p:sp>
      <p:sp>
        <p:nvSpPr>
          <p:cNvPr id="249" name="Google Shape;249;p24"/>
          <p:cNvSpPr txBox="1"/>
          <p:nvPr/>
        </p:nvSpPr>
        <p:spPr>
          <a:xfrm>
            <a:off x="571500" y="4320480"/>
            <a:ext cx="11049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24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Chraňte svá data.</a:t>
            </a:r>
            <a:endParaRPr/>
          </a:p>
        </p:txBody>
      </p:sp>
      <p:pic>
        <p:nvPicPr>
          <p:cNvPr descr="image.png" id="250" name="Google Shape;25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2575" y="4339530"/>
            <a:ext cx="1524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0" y="180498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2595562" y="2852737"/>
            <a:ext cx="7000875" cy="754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Osobní údaje &amp; GDPR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4471987" y="4483298"/>
            <a:ext cx="324802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Moje data, moje pravidla?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6587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Co jsou to "osobní údaje"?</a:t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571500" y="571500"/>
            <a:ext cx="57150" cy="50289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571500" y="1933128"/>
            <a:ext cx="52387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Osobní údaj je jakákoliv informace, podle které lze přímo či nepřímo identifikovat konkrétního člověka.</a:t>
            </a:r>
            <a:endParaRPr/>
          </a:p>
        </p:txBody>
      </p:sp>
      <p:pic>
        <p:nvPicPr>
          <p:cNvPr descr="image.png" id="105" name="Google Shape;10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6587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1047750" y="2755850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Základní: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Jméno, příjmení, adresa, datum narození.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1047750" y="3569047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Digitální: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IP adresa, cookies, lokalizační údaje (GPS).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1047750" y="4382244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Citlivé (Zvláštní kategorie):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Zdravotní stav, náboženství, biometrické údaje (otisk prstu).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1047750" y="5195441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472B6"/>
                </a:solidFill>
                <a:latin typeface="Inter"/>
                <a:ea typeface="Inter"/>
                <a:cs typeface="Inter"/>
                <a:sym typeface="Inter"/>
              </a:rPr>
              <a:t>Pozor: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Fotka, na které jsi poznat, je také osobní údaj!</a:t>
            </a:r>
            <a:endParaRPr/>
          </a:p>
        </p:txBody>
      </p:sp>
      <p:pic>
        <p:nvPicPr>
          <p:cNvPr descr="image.png" id="110" name="Google Shape;11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27749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588097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4401294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5214491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8" name="Google Shape;1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634876"/>
            <a:ext cx="5238750" cy="44719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634876"/>
            <a:ext cx="5238750" cy="447198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Základy GDPR</a:t>
            </a: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571500" y="571500"/>
            <a:ext cx="57150" cy="50289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962025" y="2025401"/>
            <a:ext cx="468058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0480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Tvoje Práva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962025" y="2570112"/>
            <a:ext cx="44577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GDPR ti dává kontrolu nad tvými daty. Máš právo vědět, kdo data sbírá a proč. Máš právo na: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6772275" y="2025401"/>
            <a:ext cx="468058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4ADE80"/>
                </a:solidFill>
                <a:latin typeface="Urbanist"/>
                <a:ea typeface="Urbanist"/>
                <a:cs typeface="Urbanist"/>
                <a:sym typeface="Urbanist"/>
              </a:rPr>
              <a:t>Souhlas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6772275" y="2570112"/>
            <a:ext cx="44577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Aby někdo mohl tvá data zpracovávat, potřebuje k tomu důvod. Často je to tvůj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souhlas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6772275" y="3785145"/>
            <a:ext cx="44577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Tento souhlas musí být:</a:t>
            </a:r>
            <a:endParaRPr/>
          </a:p>
        </p:txBody>
      </p:sp>
      <p:pic>
        <p:nvPicPr>
          <p:cNvPr descr="image.png" id="128" name="Google Shape;12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025401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1438275" y="3727995"/>
            <a:ext cx="39814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Přístup k údajům (co o mně víte?)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1438275" y="4206031"/>
            <a:ext cx="39814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Opravu údajů (máte starou adresu)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1438275" y="4684067"/>
            <a:ext cx="39814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Výmaz ("právo být zapomenut")</a:t>
            </a:r>
            <a:endParaRPr/>
          </a:p>
        </p:txBody>
      </p:sp>
      <p:pic>
        <p:nvPicPr>
          <p:cNvPr descr="image.png" id="132" name="Google Shape;13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72275" y="2025401"/>
            <a:ext cx="3810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7248525" y="4272706"/>
            <a:ext cx="39814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Dobrovolný (žádné vynucování)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7248525" y="4750742"/>
            <a:ext cx="39814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Informovaný (víš, co podepisuješ)</a:t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7248525" y="5228778"/>
            <a:ext cx="39814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Kdykoliv odvolatelný</a:t>
            </a:r>
            <a:endParaRPr/>
          </a:p>
        </p:txBody>
      </p:sp>
      <p:pic>
        <p:nvPicPr>
          <p:cNvPr descr="image.png" id="136" name="Google Shape;136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52525" y="3747045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52525" y="4225081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52525" y="4703117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9" name="Google Shape;139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962775" y="4291756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962775" y="476979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962775" y="5247828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ytvoř obrázek Sociální sítě: Cena za &quot;zdarma&quot;"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1" name="Google Shape;15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8"/>
          <p:cNvSpPr txBox="1"/>
          <p:nvPr/>
        </p:nvSpPr>
        <p:spPr>
          <a:xfrm>
            <a:off x="1605438" y="2852737"/>
            <a:ext cx="8981122" cy="754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Autorské právo (Copyright)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4386262" y="4483298"/>
            <a:ext cx="341947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Kdo vlastní to, co vytvoříš?</a:t>
            </a:r>
            <a:endParaRPr/>
          </a:p>
        </p:txBody>
      </p:sp>
      <p:pic>
        <p:nvPicPr>
          <p:cNvPr descr="image.png" id="154" name="Google Shape;15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0" y="1795462"/>
            <a:ext cx="762000" cy="78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9" name="Google Shape;15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6587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9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Jak funguje autorské právo?</a:t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571500" y="571500"/>
            <a:ext cx="57150" cy="50289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9"/>
          <p:cNvSpPr txBox="1"/>
          <p:nvPr/>
        </p:nvSpPr>
        <p:spPr>
          <a:xfrm>
            <a:off x="571500" y="1937891"/>
            <a:ext cx="523875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Autorské právo vzniká </a:t>
            </a: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automaticky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 okamžiku vytvoření díla. Nemusíš nic registrovat ani nikam psát "©".</a:t>
            </a:r>
            <a:endParaRPr/>
          </a:p>
        </p:txBody>
      </p:sp>
      <p:pic>
        <p:nvPicPr>
          <p:cNvPr descr="image.png" id="164" name="Google Shape;16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6587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/>
        </p:nvSpPr>
        <p:spPr>
          <a:xfrm>
            <a:off x="1047750" y="3229123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Co chrání: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Texty, fotky, videa, hudbu, software, grafiku.</a:t>
            </a:r>
            <a:endParaRPr/>
          </a:p>
        </p:txBody>
      </p:sp>
      <p:sp>
        <p:nvSpPr>
          <p:cNvPr id="166" name="Google Shape;166;p19"/>
          <p:cNvSpPr txBox="1"/>
          <p:nvPr/>
        </p:nvSpPr>
        <p:spPr>
          <a:xfrm>
            <a:off x="1047750" y="4042320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Co nechrání: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Myšlenky, nápady, údaje, zprávy dne.</a:t>
            </a:r>
            <a:endParaRPr/>
          </a:p>
        </p:txBody>
      </p:sp>
      <p:sp>
        <p:nvSpPr>
          <p:cNvPr id="167" name="Google Shape;167;p19"/>
          <p:cNvSpPr txBox="1"/>
          <p:nvPr/>
        </p:nvSpPr>
        <p:spPr>
          <a:xfrm>
            <a:off x="1047750" y="4855517"/>
            <a:ext cx="47625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Délka ochrany: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Celý život autora + 70 let po jeho smrti. Poté se dílo stává "volným" (Public Domain).</a:t>
            </a:r>
            <a:endParaRPr/>
          </a:p>
        </p:txBody>
      </p:sp>
      <p:pic>
        <p:nvPicPr>
          <p:cNvPr descr="image.png" id="168" name="Google Shape;16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248173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406137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4874567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5" name="Google Shape;17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6" name="Google Shape;17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50107"/>
            <a:ext cx="3492549" cy="364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050107"/>
            <a:ext cx="3492549" cy="3641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050107"/>
            <a:ext cx="3492549" cy="364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0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Nejčastější mýty</a:t>
            </a:r>
            <a:endParaRPr/>
          </a:p>
        </p:txBody>
      </p:sp>
      <p:sp>
        <p:nvSpPr>
          <p:cNvPr id="180" name="Google Shape;180;p20"/>
          <p:cNvSpPr/>
          <p:nvPr/>
        </p:nvSpPr>
        <p:spPr>
          <a:xfrm>
            <a:off x="571500" y="571500"/>
            <a:ext cx="57150" cy="50289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784223" y="3088332"/>
            <a:ext cx="3067102" cy="251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"Je to na Googlu"</a:t>
            </a:r>
            <a:endParaRPr/>
          </a:p>
        </p:txBody>
      </p:sp>
      <p:sp>
        <p:nvSpPr>
          <p:cNvPr id="182" name="Google Shape;182;p20"/>
          <p:cNvSpPr txBox="1"/>
          <p:nvPr/>
        </p:nvSpPr>
        <p:spPr>
          <a:xfrm>
            <a:off x="857250" y="3549253"/>
            <a:ext cx="2921049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To, že je obrázek ve vyhledávání, neznamená, že je zdarma. Většinou někomu patří a jeho použití bez souhlasu je krádež.</a:t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4562523" y="3088332"/>
            <a:ext cx="3067102" cy="251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"Uvedl jsem zdroj"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4635549" y="3549253"/>
            <a:ext cx="2921049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Napsat "Zdroj: Internet" nestačí. Uvést autora je slušnost (a často povinnost), ale samo o sobě ti to nedává právo dílo užít.</a:t>
            </a:r>
            <a:endParaRPr/>
          </a:p>
        </p:txBody>
      </p:sp>
      <p:sp>
        <p:nvSpPr>
          <p:cNvPr id="185" name="Google Shape;185;p20"/>
          <p:cNvSpPr txBox="1"/>
          <p:nvPr/>
        </p:nvSpPr>
        <p:spPr>
          <a:xfrm>
            <a:off x="8340822" y="3088332"/>
            <a:ext cx="3067102" cy="251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"Nevydělávám na tom"</a:t>
            </a:r>
            <a:endParaRPr/>
          </a:p>
        </p:txBody>
      </p:sp>
      <p:sp>
        <p:nvSpPr>
          <p:cNvPr id="186" name="Google Shape;186;p20"/>
          <p:cNvSpPr txBox="1"/>
          <p:nvPr/>
        </p:nvSpPr>
        <p:spPr>
          <a:xfrm>
            <a:off x="8413849" y="3549253"/>
            <a:ext cx="2921049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 když použiješ cizí hudbu ve videu, které není monetizované, stále porušuješ autorská práva.</a:t>
            </a:r>
            <a:endParaRPr/>
          </a:p>
        </p:txBody>
      </p:sp>
      <p:pic>
        <p:nvPicPr>
          <p:cNvPr descr="image.png" id="187" name="Google Shape;187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98625" y="2383482"/>
            <a:ext cx="4381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67400" y="2383482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9" name="Google Shape;189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17124" y="2383482"/>
            <a:ext cx="51435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4" name="Google Shape;19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1"/>
          <p:cNvSpPr txBox="1"/>
          <p:nvPr/>
        </p:nvSpPr>
        <p:spPr>
          <a:xfrm>
            <a:off x="762000" y="571500"/>
            <a:ext cx="11401425" cy="50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Creative Commons (CC)</a:t>
            </a:r>
            <a:endParaRPr/>
          </a:p>
        </p:txBody>
      </p:sp>
      <p:sp>
        <p:nvSpPr>
          <p:cNvPr id="196" name="Google Shape;196;p21"/>
          <p:cNvSpPr/>
          <p:nvPr/>
        </p:nvSpPr>
        <p:spPr>
          <a:xfrm>
            <a:off x="571500" y="571500"/>
            <a:ext cx="57150" cy="50289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1"/>
          <p:cNvSpPr txBox="1"/>
          <p:nvPr/>
        </p:nvSpPr>
        <p:spPr>
          <a:xfrm>
            <a:off x="6381750" y="1774180"/>
            <a:ext cx="5500687" cy="1960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Jak se vyznat v licencích?</a:t>
            </a:r>
            <a:endParaRPr/>
          </a:p>
        </p:txBody>
      </p:sp>
      <p:sp>
        <p:nvSpPr>
          <p:cNvPr id="198" name="Google Shape;198;p21"/>
          <p:cNvSpPr txBox="1"/>
          <p:nvPr/>
        </p:nvSpPr>
        <p:spPr>
          <a:xfrm>
            <a:off x="6381750" y="2179736"/>
            <a:ext cx="52387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Autoři mohou svá díla nabízet zdarma pod licencemi CC. Sleduj tyto symboly:</a:t>
            </a:r>
            <a:endParaRPr/>
          </a:p>
        </p:txBody>
      </p:sp>
      <p:sp>
        <p:nvSpPr>
          <p:cNvPr id="199" name="Google Shape;199;p21"/>
          <p:cNvSpPr txBox="1"/>
          <p:nvPr/>
        </p:nvSpPr>
        <p:spPr>
          <a:xfrm>
            <a:off x="6858000" y="3040558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BY (Uveďte autora):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Můžeš použít, když uvedeš jméno.</a:t>
            </a:r>
            <a:endParaRPr/>
          </a:p>
        </p:txBody>
      </p:sp>
      <p:sp>
        <p:nvSpPr>
          <p:cNvPr id="200" name="Google Shape;200;p21"/>
          <p:cNvSpPr txBox="1"/>
          <p:nvPr/>
        </p:nvSpPr>
        <p:spPr>
          <a:xfrm>
            <a:off x="6858000" y="3853755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NC (Non-Commercial):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Jen pro nekomerční účely (ne pro reklamu).</a:t>
            </a:r>
            <a:endParaRPr/>
          </a:p>
        </p:txBody>
      </p:sp>
      <p:sp>
        <p:nvSpPr>
          <p:cNvPr id="201" name="Google Shape;201;p21"/>
          <p:cNvSpPr txBox="1"/>
          <p:nvPr/>
        </p:nvSpPr>
        <p:spPr>
          <a:xfrm>
            <a:off x="6858000" y="4666952"/>
            <a:ext cx="47625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ND (No Derivatives):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Nesmíš dílo upravovat.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6858000" y="5144988"/>
            <a:ext cx="47625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CC0 (Public Domain):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Zcela volné použití bez podmínek.</a:t>
            </a:r>
            <a:endParaRPr/>
          </a:p>
        </p:txBody>
      </p:sp>
      <p:pic>
        <p:nvPicPr>
          <p:cNvPr descr="image.png" id="203" name="Google Shape;20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2250" y="3059608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2250" y="3872805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2250" y="468600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2250" y="5164038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ytvoř vhodný obrázek pro téma creative commons" id="207" name="Google Shape;20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3250" y="1755728"/>
            <a:ext cx="3408325" cy="340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